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8" r:id="rId3"/>
    <p:sldId id="278" r:id="rId4"/>
    <p:sldId id="275" r:id="rId5"/>
    <p:sldId id="274" r:id="rId6"/>
    <p:sldId id="266" r:id="rId7"/>
    <p:sldId id="265" r:id="rId8"/>
    <p:sldId id="279" r:id="rId9"/>
    <p:sldId id="286" r:id="rId10"/>
    <p:sldId id="291" r:id="rId11"/>
    <p:sldId id="277" r:id="rId12"/>
  </p:sldIdLst>
  <p:sldSz cx="12192000" cy="6858000"/>
  <p:notesSz cx="6799263" cy="9875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8032" autoAdjust="0"/>
  </p:normalViewPr>
  <p:slideViewPr>
    <p:cSldViewPr snapToGrid="0">
      <p:cViewPr varScale="1">
        <p:scale>
          <a:sx n="102" d="100"/>
          <a:sy n="102" d="100"/>
        </p:scale>
        <p:origin x="9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13B67-8136-4D70-9C08-7CD01F36F3F5}" type="datetimeFigureOut">
              <a:rPr lang="ru-RU" smtClean="0"/>
              <a:t>05.08.2021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52747"/>
            <a:ext cx="543941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A9DFF-64F4-4A19-840E-41B406FA2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465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326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460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2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594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93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05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052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721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78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83F5D-DF1B-4063-88DB-CCEAA23D347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99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0BB1-0BDA-465D-88E0-577B09FB6B26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87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24B4-AE09-4B15-8153-DFF611B8D025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72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181B-9404-474B-A3F3-1BD7F5161832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432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CF83-610B-473C-BF74-2F68618CE7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54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A0B-4676-4554-8F61-B2B1E66E21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78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DC8A-ECF9-4C11-9C62-0781DFCA6A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9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B8D7-2E55-4156-86F8-68D1BB5F995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613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C608-C723-42DB-8876-041B5D89392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863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1C76E-DA39-442E-894B-A78DCC091ED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73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5308-C238-4C03-9045-AA77B14198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35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A1393-A0E1-4169-9088-F6AFB7A5C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0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66-D120-42D6-AEBB-BCB2B49E67CC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488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40AE-E60C-4A2C-BC6B-15005BEBB75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68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0E0B-BF69-4D61-A925-31BFE9B36F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02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3E19-0B9F-4670-97A6-9D75A3CEBD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5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F183-E249-46F5-8A7D-261582081558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6D5E-468D-4749-910C-7F9F6632F0D9}" type="datetime1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4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1539-74D9-4EBA-B6A1-2FAD36575826}" type="datetime1">
              <a:rPr lang="ru-RU" smtClean="0"/>
              <a:t>05.08.2021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56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B12D-203B-4105-B528-4A4D8F02546B}" type="datetime1">
              <a:rPr lang="ru-RU" smtClean="0"/>
              <a:t>05.08.2021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07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05299-8D3D-4BA0-92AA-5A8DBA62275E}" type="datetime1">
              <a:rPr lang="ru-RU" smtClean="0"/>
              <a:t>05.08.2021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83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B232-9F16-4B1A-B7D6-A360D009DD13}" type="datetime1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75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860A-8013-4A63-8E74-C4A775CEDE88}" type="datetime1">
              <a:rPr lang="ru-RU" smtClean="0"/>
              <a:t>05.08.2021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55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B95C-EEDC-4D86-A3CE-14601E8605E2}" type="datetime1">
              <a:rPr lang="ru-RU" smtClean="0"/>
              <a:t>05.08.2021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42D4-414F-4842-B591-86E5E1E7E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8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CE2-60AE-4872-9A13-DC58609DCF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05.08.2021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8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nschalova@ag.permkrai.r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2243" y="969943"/>
            <a:ext cx="10515600" cy="5888057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ru-RU" sz="4400" dirty="0" smtClean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4800" b="1" dirty="0" smtClean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4800" b="1" dirty="0" smtClean="0">
                <a:latin typeface="+mj-lt"/>
                <a:ea typeface="+mj-ea"/>
                <a:cs typeface="+mj-cs"/>
              </a:rPr>
              <a:t>Порядок уведомления о конфликте </a:t>
            </a:r>
            <a:r>
              <a:rPr lang="ru-RU" sz="4800" b="1" dirty="0" smtClean="0">
                <a:latin typeface="+mj-lt"/>
                <a:ea typeface="+mj-ea"/>
                <a:cs typeface="+mj-cs"/>
              </a:rPr>
              <a:t>интересов</a:t>
            </a:r>
            <a:endParaRPr lang="ru-RU" sz="4800" b="1" dirty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4800" b="1" dirty="0" smtClean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4800" b="1" dirty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Департамент государственной службы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Администрации губернатора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Пермского края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2021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г.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0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2500"/>
              </a:lnSpc>
            </a:pPr>
            <a:r>
              <a:rPr lang="ru-RU" sz="3200" dirty="0" smtClean="0"/>
              <a:t>КОНТАКТНОЕ </a:t>
            </a:r>
            <a:r>
              <a:rPr lang="ru-RU" sz="3200" dirty="0"/>
              <a:t>ЛИЦО</a:t>
            </a:r>
            <a:endParaRPr lang="ru-RU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791" y="1600200"/>
            <a:ext cx="10312922" cy="48531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Чалова Анастасия Сергеевна</a:t>
            </a:r>
            <a:r>
              <a:rPr lang="ru-RU" dirty="0" smtClean="0"/>
              <a:t>, консультант отдела </a:t>
            </a:r>
            <a:r>
              <a:rPr lang="ru-RU" dirty="0" smtClean="0"/>
              <a:t>профилактики </a:t>
            </a:r>
            <a:r>
              <a:rPr lang="ru-RU" dirty="0" smtClean="0"/>
              <a:t>коррупции департамента государственной службы </a:t>
            </a:r>
            <a:r>
              <a:rPr lang="ru-RU" dirty="0" smtClean="0"/>
              <a:t>Администраци</a:t>
            </a:r>
            <a:r>
              <a:rPr lang="ru-RU" dirty="0" smtClean="0"/>
              <a:t>и губернатора </a:t>
            </a:r>
            <a:r>
              <a:rPr lang="ru-RU" dirty="0" smtClean="0"/>
              <a:t>Пермского </a:t>
            </a:r>
            <a:r>
              <a:rPr lang="ru-RU" dirty="0" smtClean="0"/>
              <a:t>края</a:t>
            </a:r>
            <a:endParaRPr lang="en-US" dirty="0" smtClean="0"/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201 80 07 (доб. 5022)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/>
              <a:t>Эл. почта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anschalova@ag.permkrai.ru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 smtClean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1" y="280808"/>
            <a:ext cx="542791" cy="1008112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6F70-9EC0-470C-B5C4-AEAD7321E6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6027" y="304803"/>
            <a:ext cx="9492343" cy="7264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lnSpc>
                <a:spcPts val="25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регулирование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9044" y="1323799"/>
            <a:ext cx="10933887" cy="5452122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3300" dirty="0"/>
              <a:t>Федеральный закон от 25.12.2008 №</a:t>
            </a:r>
            <a:r>
              <a:rPr lang="ru-RU" sz="3300" dirty="0" smtClean="0"/>
              <a:t> 273-ФЗ «О </a:t>
            </a:r>
            <a:r>
              <a:rPr lang="ru-RU" sz="3300" dirty="0"/>
              <a:t>противодействии </a:t>
            </a:r>
            <a:r>
              <a:rPr lang="ru-RU" sz="3300" dirty="0" smtClean="0"/>
              <a:t>коррупции» </a:t>
            </a:r>
            <a:endParaRPr lang="ru-RU" sz="3300" dirty="0"/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3400" dirty="0" smtClean="0"/>
              <a:t>Указ </a:t>
            </a:r>
            <a:r>
              <a:rPr lang="ru-RU" sz="3400" dirty="0" smtClean="0"/>
              <a:t>губернатора </a:t>
            </a:r>
            <a:r>
              <a:rPr lang="ru-RU" sz="3400" dirty="0"/>
              <a:t>Пермского края от 30.05.2016 </a:t>
            </a:r>
            <a:r>
              <a:rPr lang="ru-RU" sz="3400" dirty="0" smtClean="0"/>
              <a:t>№ </a:t>
            </a:r>
            <a:r>
              <a:rPr lang="ru-RU" sz="3400" dirty="0" smtClean="0"/>
              <a:t>84</a:t>
            </a:r>
            <a:br>
              <a:rPr lang="ru-RU" sz="3400" dirty="0" smtClean="0"/>
            </a:br>
            <a:r>
              <a:rPr lang="ru-RU" sz="3400" dirty="0" smtClean="0"/>
              <a:t>«О </a:t>
            </a:r>
            <a:r>
              <a:rPr lang="ru-RU" sz="3400" dirty="0"/>
              <a:t>принятии организациями, созданными для выполнения задач, поставленных перед органами государственной власти Пермского края, отдельных мер по предупреждению и противодействию </a:t>
            </a:r>
            <a:r>
              <a:rPr lang="ru-RU" sz="3400" dirty="0" smtClean="0"/>
              <a:t>коррупции</a:t>
            </a:r>
            <a:r>
              <a:rPr lang="ru-RU" sz="3400" dirty="0" smtClean="0"/>
              <a:t>»</a:t>
            </a:r>
            <a:endParaRPr lang="ru-RU" sz="2400" dirty="0" smtClean="0"/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900" dirty="0" smtClean="0"/>
              <a:t>Приказ Министерства природных ресурсов, лесного хозяйства и экологии </a:t>
            </a:r>
            <a:r>
              <a:rPr lang="ru-RU" sz="2900" dirty="0" smtClean="0"/>
              <a:t>Пермского края от </a:t>
            </a:r>
            <a:r>
              <a:rPr lang="ru-RU" sz="2900" dirty="0" smtClean="0"/>
              <a:t>19.07.2016 № СЭД-30-01-02-1307</a:t>
            </a:r>
            <a:r>
              <a:rPr lang="ru-RU" sz="2900" b="1" dirty="0" smtClean="0"/>
              <a:t> </a:t>
            </a:r>
            <a:r>
              <a:rPr lang="ru-RU" sz="2900" dirty="0" smtClean="0"/>
              <a:t>(</a:t>
            </a:r>
            <a:r>
              <a:rPr lang="ru-RU" sz="2900" dirty="0" smtClean="0"/>
              <a:t>ред.</a:t>
            </a:r>
            <a:br>
              <a:rPr lang="ru-RU" sz="2900" dirty="0" smtClean="0"/>
            </a:br>
            <a:r>
              <a:rPr lang="ru-RU" sz="2900" dirty="0" smtClean="0"/>
              <a:t>от </a:t>
            </a:r>
            <a:r>
              <a:rPr lang="ru-RU" sz="2900" dirty="0" smtClean="0"/>
              <a:t>19.12.2019) «О принятии учреждениями, созданными для выполнения задач, поставленных перед Министерством природных ресурсов, лесного хозяйства и экологии Пермского края, отдельных мер по предупреждению и противодействию </a:t>
            </a:r>
            <a:r>
              <a:rPr lang="ru-RU" sz="2900" dirty="0" smtClean="0"/>
              <a:t>коррупции</a:t>
            </a:r>
          </a:p>
          <a:p>
            <a:pPr marL="0" indent="0" algn="ctr">
              <a:spcAft>
                <a:spcPts val="1800"/>
              </a:spcAft>
              <a:buNone/>
            </a:pPr>
            <a:endParaRPr lang="ru-RU" sz="2400" b="1" i="1" dirty="0" smtClean="0">
              <a:solidFill>
                <a:srgbClr val="C00000"/>
              </a:solidFill>
            </a:endParaRPr>
          </a:p>
          <a:p>
            <a:pPr marL="0" indent="0" algn="ctr">
              <a:spcAft>
                <a:spcPts val="1800"/>
              </a:spcAft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!!! </a:t>
            </a:r>
            <a:r>
              <a:rPr lang="ru-RU" sz="2400" b="1" i="1" dirty="0">
                <a:solidFill>
                  <a:srgbClr val="C00000"/>
                </a:solidFill>
              </a:rPr>
              <a:t>Обязанность принимать меры по предотвращению и урегулированию конфликта интересов закреплена в трудовом договоре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19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171" y="329674"/>
            <a:ext cx="9492343" cy="7264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lnSpc>
                <a:spcPts val="25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«конфликта интересов»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8920"/>
            <a:ext cx="10515600" cy="4888043"/>
          </a:xfrm>
        </p:spPr>
        <p:txBody>
          <a:bodyPr>
            <a:normAutofit/>
          </a:bodyPr>
          <a:lstStyle/>
          <a:p>
            <a:pPr marL="0" indent="0" algn="ctr" defTabSz="269875"/>
            <a:r>
              <a:rPr lang="ru-RU" sz="3600" b="1" dirty="0" smtClean="0">
                <a:solidFill>
                  <a:srgbClr val="C00000"/>
                </a:solidFill>
              </a:rPr>
              <a:t>Конфликт интересов проявляется в ситуации, при которой:</a:t>
            </a:r>
          </a:p>
          <a:p>
            <a:pPr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ru-RU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3" y="2297032"/>
            <a:ext cx="387531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2800" b="1" dirty="0" smtClean="0"/>
              <a:t>ЛИЧНАЯ ЗАИНТЕРЕСОВАННОСТЬ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609114" y="2210428"/>
            <a:ext cx="458288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на </a:t>
            </a:r>
            <a:r>
              <a:rPr lang="ru-RU" sz="2800" b="1" dirty="0" smtClean="0"/>
              <a:t>ОБЪЕКТИВНОЕ </a:t>
            </a:r>
            <a:r>
              <a:rPr lang="ru-RU" sz="2800" dirty="0" smtClean="0"/>
              <a:t>исполнение </a:t>
            </a:r>
            <a:br>
              <a:rPr lang="ru-RU" sz="2800" dirty="0" smtClean="0"/>
            </a:br>
            <a:r>
              <a:rPr lang="ru-RU" sz="2800" dirty="0" smtClean="0"/>
              <a:t>руководителем своих </a:t>
            </a:r>
            <a:r>
              <a:rPr lang="ru-RU" sz="2800" dirty="0" smtClean="0"/>
              <a:t>должностных обязанностей</a:t>
            </a:r>
            <a:endParaRPr lang="ru-RU" sz="2800" dirty="0"/>
          </a:p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6045272" y="1258483"/>
            <a:ext cx="830799" cy="349431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ВЛИЯЕТ </a:t>
            </a:r>
            <a:r>
              <a:rPr lang="ru-RU" b="1" dirty="0" smtClean="0">
                <a:solidFill>
                  <a:srgbClr val="C00000"/>
                </a:solidFill>
              </a:rPr>
              <a:t>или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МОЖЕТ ПОВЛИЯТЬ 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3965869"/>
            <a:ext cx="1066799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ЛИЧНАЯ ЗАИНТЕРЕСОВАННОСТЬ </a:t>
            </a:r>
            <a:r>
              <a:rPr lang="ru-RU" sz="2400" dirty="0" smtClean="0"/>
              <a:t>- возможность получения </a:t>
            </a:r>
            <a:r>
              <a:rPr lang="ru-RU" sz="2400" b="1" dirty="0" smtClean="0"/>
              <a:t>доходов в виде денег</a:t>
            </a:r>
            <a:r>
              <a:rPr lang="ru-RU" sz="2400" dirty="0" smtClean="0"/>
              <a:t>, иного имущества, в том числе имущественных прав, услуг имущественного характера, результатов выполненных работ или </a:t>
            </a:r>
            <a:r>
              <a:rPr lang="ru-RU" sz="2400" b="1" dirty="0" smtClean="0"/>
              <a:t>каких-либо выгод (преимуществ) </a:t>
            </a:r>
            <a:r>
              <a:rPr lang="ru-RU" sz="2400" dirty="0" smtClean="0">
                <a:solidFill>
                  <a:srgbClr val="C00000"/>
                </a:solidFill>
              </a:rPr>
              <a:t>лицом </a:t>
            </a:r>
            <a:r>
              <a:rPr lang="ru-RU" sz="2400" b="1" u="sng" dirty="0" smtClean="0">
                <a:solidFill>
                  <a:srgbClr val="C00000"/>
                </a:solidFill>
              </a:rPr>
              <a:t>и (или) </a:t>
            </a:r>
            <a:r>
              <a:rPr lang="ru-RU" sz="2400" dirty="0" smtClean="0">
                <a:solidFill>
                  <a:srgbClr val="C00000"/>
                </a:solidFill>
              </a:rPr>
              <a:t>состоящими с ним в близком родстве или свойстве лицами, гражданами или организациями, с которыми лицо и (или) лица, состоящие с ним в близком родстве или свойстве, </a:t>
            </a:r>
            <a:r>
              <a:rPr lang="ru-RU" sz="2400" b="1" dirty="0" smtClean="0"/>
              <a:t>связаны имущественными, корпоративными или иными близкими отношениями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119" y="171162"/>
            <a:ext cx="9492343" cy="7264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lnSpc>
                <a:spcPts val="2500"/>
              </a:lnSpc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Важная деталь – круг связей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432454" y="3914735"/>
            <a:ext cx="1285875" cy="7858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Дети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86379" y="2930266"/>
            <a:ext cx="1415983" cy="7858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Родители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90483" y="4951243"/>
            <a:ext cx="1561061" cy="7858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Братья, сестры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592193" y="1983599"/>
            <a:ext cx="1999309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Родители </a:t>
            </a:r>
            <a:r>
              <a:rPr lang="ru-RU" sz="2400" dirty="0" smtClean="0">
                <a:solidFill>
                  <a:schemeClr val="tx1"/>
                </a:solidFill>
              </a:rPr>
              <a:t>супруга(-и)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363308" y="2883587"/>
            <a:ext cx="2134414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Братья, сестры </a:t>
            </a:r>
            <a:r>
              <a:rPr lang="ru-RU" sz="2400" dirty="0" smtClean="0">
                <a:solidFill>
                  <a:schemeClr val="tx1"/>
                </a:solidFill>
              </a:rPr>
              <a:t>супруга(-и)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238068" y="5300233"/>
            <a:ext cx="2069292" cy="5271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Супруги детей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337835" y="1987183"/>
            <a:ext cx="1860945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Супруг(-а)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439142" y="4536979"/>
            <a:ext cx="2335695" cy="6472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Дети супруга(-и)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443829" y="5544808"/>
            <a:ext cx="5460524" cy="52359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Граждане и организации</a:t>
            </a:r>
          </a:p>
        </p:txBody>
      </p:sp>
      <p:sp>
        <p:nvSpPr>
          <p:cNvPr id="33" name="TextBox 32"/>
          <p:cNvSpPr txBox="1"/>
          <p:nvPr/>
        </p:nvSpPr>
        <p:spPr>
          <a:xfrm rot="18613154">
            <a:off x="365542" y="2607100"/>
            <a:ext cx="399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Близкое родство</a:t>
            </a:r>
          </a:p>
        </p:txBody>
      </p:sp>
      <p:sp>
        <p:nvSpPr>
          <p:cNvPr id="34" name="TextBox 33"/>
          <p:cNvSpPr txBox="1"/>
          <p:nvPr/>
        </p:nvSpPr>
        <p:spPr>
          <a:xfrm rot="3343473">
            <a:off x="8631502" y="3142475"/>
            <a:ext cx="3999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C000"/>
                </a:solidFill>
              </a:rPr>
              <a:t>Близкое свойство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093509" y="928246"/>
            <a:ext cx="4093534" cy="70280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Руководитель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871330" y="6129806"/>
            <a:ext cx="8623005" cy="642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prstClr val="black"/>
                </a:solidFill>
              </a:rPr>
              <a:t>Близкие </a:t>
            </a:r>
            <a:r>
              <a:rPr lang="ru-RU" sz="2400" dirty="0" smtClean="0">
                <a:solidFill>
                  <a:prstClr val="black"/>
                </a:solidFill>
              </a:rPr>
              <a:t>отношения лица или родственника, свойственника (личные, корпоративные, имущественные) 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4</a:t>
            </a:fld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110065" y="3760561"/>
            <a:ext cx="1980023" cy="6740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Супруги братьев, сестер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57" y="83976"/>
            <a:ext cx="9492343" cy="1239823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предотвращению и урегулированию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интересов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23799"/>
            <a:ext cx="10869891" cy="5032551"/>
          </a:xfrm>
        </p:spPr>
        <p:txBody>
          <a:bodyPr>
            <a:normAutofit fontScale="85000" lnSpcReduction="20000"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ru-RU" sz="3200" b="1" dirty="0" smtClean="0"/>
              <a:t>   </a:t>
            </a:r>
            <a:r>
              <a:rPr lang="ru-RU" sz="3200" b="1" dirty="0" smtClean="0">
                <a:solidFill>
                  <a:srgbClr val="C00000"/>
                </a:solidFill>
              </a:rPr>
              <a:t>уведомление</a:t>
            </a:r>
            <a:r>
              <a:rPr lang="ru-RU" sz="3200" dirty="0" smtClean="0"/>
              <a:t> о конфликте </a:t>
            </a:r>
            <a:r>
              <a:rPr lang="ru-RU" sz="3200" dirty="0"/>
              <a:t>интересов министра </a:t>
            </a:r>
            <a:r>
              <a:rPr lang="ru-RU" sz="3200" dirty="0" smtClean="0"/>
              <a:t>природных ресурсов, лесного хозяйства и экологии Пермского края</a:t>
            </a:r>
            <a:br>
              <a:rPr lang="ru-RU" sz="3200" dirty="0" smtClean="0"/>
            </a:br>
            <a:r>
              <a:rPr lang="ru-RU" sz="3200" dirty="0" smtClean="0"/>
              <a:t>о </a:t>
            </a:r>
            <a:r>
              <a:rPr lang="ru-RU" sz="3200" dirty="0"/>
              <a:t>возникновении личной заинтересованности при исполнении должностных обязанностей, которая приводит или может привести к конфликту интересов (в соответствии с Порядком</a:t>
            </a:r>
            <a:r>
              <a:rPr lang="ru-RU" sz="3200" dirty="0" smtClean="0"/>
              <a:t>);</a:t>
            </a:r>
          </a:p>
          <a:p>
            <a:pPr lvl="1" algn="just">
              <a:buFont typeface="Wingdings" pitchFamily="2" charset="2"/>
              <a:buChar char="Ø"/>
            </a:pPr>
            <a:endParaRPr lang="ru-RU" sz="3200" dirty="0" smtClean="0"/>
          </a:p>
          <a:p>
            <a:pPr lvl="1" algn="just">
              <a:buFont typeface="Wingdings" pitchFamily="2" charset="2"/>
              <a:buChar char="Ø"/>
            </a:pPr>
            <a:r>
              <a:rPr lang="ru-RU" sz="3200" dirty="0" smtClean="0"/>
              <a:t>отвод </a:t>
            </a:r>
            <a:r>
              <a:rPr lang="ru-RU" sz="3200" dirty="0" smtClean="0"/>
              <a:t>или самоотвод</a:t>
            </a:r>
            <a:r>
              <a:rPr lang="ru-RU" sz="3200" dirty="0" smtClean="0"/>
              <a:t>;</a:t>
            </a:r>
          </a:p>
          <a:p>
            <a:pPr lvl="1" algn="just">
              <a:buFont typeface="Wingdings" pitchFamily="2" charset="2"/>
              <a:buChar char="Ø"/>
            </a:pPr>
            <a:endParaRPr lang="ru-RU" sz="3200" dirty="0" smtClean="0"/>
          </a:p>
          <a:p>
            <a:pPr lvl="1" algn="just">
              <a:buFont typeface="Wingdings" pitchFamily="2" charset="2"/>
              <a:buChar char="Ø"/>
            </a:pPr>
            <a:r>
              <a:rPr lang="ru-RU" sz="3200" dirty="0"/>
              <a:t> </a:t>
            </a:r>
            <a:r>
              <a:rPr lang="ru-RU" sz="3200" dirty="0" smtClean="0"/>
              <a:t>  </a:t>
            </a:r>
            <a:r>
              <a:rPr lang="ru-RU" sz="3200" b="1" dirty="0" smtClean="0">
                <a:solidFill>
                  <a:srgbClr val="C00000"/>
                </a:solidFill>
              </a:rPr>
              <a:t>коллегиальный и независимый способ </a:t>
            </a:r>
            <a:r>
              <a:rPr lang="ru-RU" sz="3200" dirty="0" smtClean="0"/>
              <a:t>принятия </a:t>
            </a:r>
            <a:r>
              <a:rPr lang="ru-RU" sz="3200" dirty="0" err="1" smtClean="0"/>
              <a:t>решени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в </a:t>
            </a:r>
            <a:r>
              <a:rPr lang="ru-RU" sz="3200" dirty="0" smtClean="0"/>
              <a:t>отношении связанных </a:t>
            </a:r>
            <a:r>
              <a:rPr lang="ru-RU" sz="3200" dirty="0" smtClean="0"/>
              <a:t>лиц (в </a:t>
            </a:r>
            <a:r>
              <a:rPr lang="ru-RU" sz="3200" dirty="0" err="1" smtClean="0"/>
              <a:t>т.ч</a:t>
            </a:r>
            <a:r>
              <a:rPr lang="ru-RU" sz="3200" dirty="0" smtClean="0"/>
              <a:t>. привлечение независимых экспертов); </a:t>
            </a:r>
            <a:endParaRPr lang="ru-RU" sz="3200" dirty="0" smtClean="0"/>
          </a:p>
          <a:p>
            <a:pPr lvl="1" algn="just">
              <a:buFont typeface="Wingdings" pitchFamily="2" charset="2"/>
              <a:buChar char="Ø"/>
            </a:pPr>
            <a:endParaRPr lang="ru-RU" sz="3200" dirty="0" smtClean="0"/>
          </a:p>
          <a:p>
            <a:pPr lvl="1" algn="just">
              <a:buFont typeface="Wingdings" pitchFamily="2" charset="2"/>
              <a:buChar char="Ø"/>
            </a:pPr>
            <a:r>
              <a:rPr lang="ru-RU" sz="3200" dirty="0" smtClean="0"/>
              <a:t>   исключение </a:t>
            </a:r>
            <a:r>
              <a:rPr lang="ru-RU" sz="3200" b="1" dirty="0" smtClean="0">
                <a:solidFill>
                  <a:srgbClr val="C00000"/>
                </a:solidFill>
              </a:rPr>
              <a:t>прямой </a:t>
            </a:r>
            <a:r>
              <a:rPr lang="ru-RU" sz="3200" b="1" dirty="0" smtClean="0">
                <a:solidFill>
                  <a:srgbClr val="C00000"/>
                </a:solidFill>
              </a:rPr>
              <a:t>подчиненности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и подконтрольности </a:t>
            </a:r>
            <a:r>
              <a:rPr lang="ru-RU" sz="3200" dirty="0" smtClean="0"/>
              <a:t>связанного лица</a:t>
            </a:r>
          </a:p>
          <a:p>
            <a:pPr marL="971550" lvl="1" indent="-514350" algn="just">
              <a:buFont typeface="+mj-lt"/>
              <a:buAutoNum type="arabicPeriod"/>
            </a:pPr>
            <a:endParaRPr lang="ru-RU" sz="3200" dirty="0" smtClean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2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424" y="330188"/>
            <a:ext cx="9937377" cy="12117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функций (полномочий)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государственных учреждений,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коррупционным риском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391885" cy="726425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784130"/>
              </p:ext>
            </p:extLst>
          </p:nvPr>
        </p:nvGraphicFramePr>
        <p:xfrm>
          <a:off x="555812" y="1541930"/>
          <a:ext cx="11510682" cy="525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329"/>
                <a:gridCol w="8386353"/>
              </a:tblGrid>
              <a:tr h="188290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 организационно-распорядительных функций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лица, которые связаны с руководством трудовым коллективом или находящимися в его подчинении отдельными работниками (служащими), формированием кадрового состава и определением трудовых функций, применением мер поощрения или наложения взысканий.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прием на работу родственника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47954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административно-хозяйственных функций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 по управлению и распоряжению имуществом или деньгами, находящимися на балансе или банковских счетах организации.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по принятию решений о начислении зарплаты, премий родственнику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81709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госзакупок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 по размещению заказов на поставку товаров, выполнение работ или оказание услуг для государственных нужд.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осуществление закупок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аффилированной организацией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224" y="157843"/>
            <a:ext cx="9632576" cy="104211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функций (полномочий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лесных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высоким коррупционным риском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391885" cy="726425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8695"/>
              </p:ext>
            </p:extLst>
          </p:nvPr>
        </p:nvGraphicFramePr>
        <p:xfrm>
          <a:off x="636032" y="1608933"/>
          <a:ext cx="1135713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2651"/>
                <a:gridCol w="8274479"/>
              </a:tblGrid>
              <a:tr h="202602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проведении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аукционов (конкурсов)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 по принятию решения, связанного</a:t>
                      </a:r>
                      <a:b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представлением права на заключение договоров аренды лесных участков, договоров купли-продажи лесных насаждений.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наличие преференций при заключении договора аренды с организацией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которой работает свойственник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43329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 государственного надзора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контроля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осуществлению федерального государственного лесного надзора и федерального государственного пожарного надзора, по составлению протоколов об административном правонарушении, по осуществлению в пределах своей компетенции производства по делам об административных правонарушениях.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осуществление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проверок в отношении организации, в которой работает родственник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2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224" y="157843"/>
            <a:ext cx="9632576" cy="104211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функций (полномочий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работников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лесных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связанных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высоким коррупционным риском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391885" cy="726425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919433"/>
              </p:ext>
            </p:extLst>
          </p:nvPr>
        </p:nvGraphicFramePr>
        <p:xfrm>
          <a:off x="664312" y="1920017"/>
          <a:ext cx="11357130" cy="504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2651"/>
                <a:gridCol w="8274479"/>
              </a:tblGrid>
              <a:tr h="5047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Функции Министерства в области лесных отношений: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полномочия должностного лица по организации принятия: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лесных деклараций;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отчетов об использовании лесов;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отчетов об охране, защите лесов;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отчетов о воспроизводстве лесов и лесоразведении.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 осуществление приема лесной декларации </a:t>
                      </a:r>
                      <a:b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бывшего супруга дочери</a:t>
                      </a:r>
                      <a:endParaRPr lang="ru-RU" sz="20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42D4-414F-4842-B591-86E5E1E7E3A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57" y="315687"/>
            <a:ext cx="9492343" cy="726425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 по предотвращению и урегулированию конфликта интересов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8920"/>
            <a:ext cx="10515600" cy="1741359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marL="457200" lvl="1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УВЕДОМЛЕНИЕ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о возникновении личной заинтересованности при исполнении должностных обязанностей, которая приводит или может привести к конфликту интересов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5" y="315687"/>
            <a:ext cx="489856" cy="1008112"/>
          </a:xfrm>
          <a:prstGeom prst="rect">
            <a:avLst/>
          </a:prstGeom>
        </p:spPr>
      </p:pic>
      <p:sp>
        <p:nvSpPr>
          <p:cNvPr id="4" name="Стрелка вправо 3"/>
          <p:cNvSpPr/>
          <p:nvPr/>
        </p:nvSpPr>
        <p:spPr>
          <a:xfrm rot="5400000">
            <a:off x="5688419" y="2955851"/>
            <a:ext cx="1073888" cy="1222744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3873187"/>
            <a:ext cx="10885715" cy="19723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marL="457200" lvl="1" indent="0" algn="ctr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КОМИССИЯ, </a:t>
            </a:r>
            <a:r>
              <a:rPr lang="ru-RU" sz="2800" dirty="0" smtClean="0"/>
              <a:t>образованная в Министерстве </a:t>
            </a:r>
            <a:r>
              <a:rPr lang="ru-RU" sz="2800" dirty="0" smtClean="0"/>
              <a:t>природных ресурсов, лесного хозяйства</a:t>
            </a:r>
            <a:br>
              <a:rPr lang="ru-RU" sz="2800" dirty="0" smtClean="0"/>
            </a:br>
            <a:r>
              <a:rPr lang="ru-RU" sz="2800" dirty="0" smtClean="0"/>
              <a:t>и экологии Пермского </a:t>
            </a:r>
            <a:r>
              <a:rPr lang="ru-RU" sz="2800" dirty="0" smtClean="0"/>
              <a:t>края:</a:t>
            </a:r>
          </a:p>
          <a:p>
            <a:pPr lvl="1"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800" dirty="0" smtClean="0"/>
              <a:t>Оценка достаточности мер по предотвращению и урегулированию конфликта интересов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800" dirty="0" smtClean="0"/>
              <a:t>Меры дисциплинарного воздействия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70271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545</Words>
  <Application>Microsoft Office PowerPoint</Application>
  <PresentationFormat>Широкоэкранный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1_Тема Office</vt:lpstr>
      <vt:lpstr>Презентация PowerPoint</vt:lpstr>
      <vt:lpstr>Нормативное регулирование</vt:lpstr>
      <vt:lpstr>Понятие «конфликта интересов» </vt:lpstr>
      <vt:lpstr>Важная деталь – круг связей</vt:lpstr>
      <vt:lpstr>Меры по предотвращению и урегулированию  конфликта интересов  </vt:lpstr>
      <vt:lpstr>ПЕРЕЧЕНЬ функций (полномочий) руководителей государственных учреждений,  связанных с коррупционным риском</vt:lpstr>
      <vt:lpstr>ПЕРЕЧЕНЬ функций (полномочий) руководителей и работников в области лесных отношений,  связанных с высоким коррупционным риском</vt:lpstr>
      <vt:lpstr>ПЕРЕЧЕНЬ функций (полномочий) руководителей и работников Учреждений в области лесных отношений, связанных с высоким коррупционным риском</vt:lpstr>
      <vt:lpstr>Меры  по предотвращению и урегулированию конфликта интересов</vt:lpstr>
      <vt:lpstr>КОНТАКТНОЕ ЛИЦО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интересов в учреждении</dc:title>
  <dc:creator>Иноземцева Наталья Леонидовна</dc:creator>
  <cp:lastModifiedBy>Чалова Анастасия Сергеевна</cp:lastModifiedBy>
  <cp:revision>123</cp:revision>
  <cp:lastPrinted>2020-05-28T12:41:58Z</cp:lastPrinted>
  <dcterms:created xsi:type="dcterms:W3CDTF">2020-01-22T09:40:01Z</dcterms:created>
  <dcterms:modified xsi:type="dcterms:W3CDTF">2021-08-05T12:40:25Z</dcterms:modified>
</cp:coreProperties>
</file>